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66"/>
  </p:notesMasterIdLst>
  <p:sldIdLst>
    <p:sldId id="256" r:id="rId2"/>
    <p:sldId id="349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52" r:id="rId50"/>
    <p:sldId id="353" r:id="rId51"/>
    <p:sldId id="354" r:id="rId52"/>
    <p:sldId id="355" r:id="rId53"/>
    <p:sldId id="345" r:id="rId54"/>
    <p:sldId id="346" r:id="rId55"/>
    <p:sldId id="347" r:id="rId56"/>
    <p:sldId id="348" r:id="rId57"/>
    <p:sldId id="328" r:id="rId58"/>
    <p:sldId id="329" r:id="rId59"/>
    <p:sldId id="334" r:id="rId60"/>
    <p:sldId id="331" r:id="rId61"/>
    <p:sldId id="335" r:id="rId62"/>
    <p:sldId id="333" r:id="rId63"/>
    <p:sldId id="356" r:id="rId64"/>
    <p:sldId id="351" r:id="rId65"/>
  </p:sldIdLst>
  <p:sldSz cx="7559675" cy="532765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libri Light" panose="020F0302020204030204" pitchFamily="34" charset="0"/>
      <p:regular r:id="rId71"/>
      <p:italic r:id="rId72"/>
    </p:embeddedFont>
    <p:embeddedFont>
      <p:font typeface="Marvel" pitchFamily="2" charset="0"/>
      <p:regular r:id="rId73"/>
    </p:embeddedFont>
    <p:embeddedFont>
      <p:font typeface="Ubuntu" panose="020B0504030602030204" pitchFamily="34" charset="0"/>
      <p:regular r:id="rId74"/>
      <p:bold r:id="rId75"/>
      <p:italic r:id="rId76"/>
      <p:boldItalic r:id="rId77"/>
    </p:embeddedFont>
    <p:embeddedFont>
      <p:font typeface="Ubuntu Light" panose="020B0304030602030204" pitchFamily="34" charset="0"/>
      <p:regular r:id="rId78"/>
      <p:italic r:id="rId7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e Stroud" initials="NS" lastIdx="1" clrIdx="0">
    <p:extLst>
      <p:ext uri="{19B8F6BF-5375-455C-9EA6-DF929625EA0E}">
        <p15:presenceInfo xmlns:p15="http://schemas.microsoft.com/office/powerpoint/2012/main" userId="147f15589c67c0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45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1"/>
    <p:restoredTop sz="96327"/>
  </p:normalViewPr>
  <p:slideViewPr>
    <p:cSldViewPr snapToGrid="0" snapToObjects="1">
      <p:cViewPr varScale="1">
        <p:scale>
          <a:sx n="165" d="100"/>
          <a:sy n="165" d="100"/>
        </p:scale>
        <p:origin x="1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2:42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36 511,'0'0'0,"-3"-7"0,-1-1 0,0 0 512,1 2 96,3 6 32,-4-7 0,4 7-512,0 0-128,0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29/12/2020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8350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584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63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55045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29/12/2020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6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29/12/2020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29/12/2020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8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29/12/2020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29/12/2020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52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29/12/2020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0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29/12/2020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6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29/12/2020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22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29/12/2020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75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29/12/2020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52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29/12/2020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29/12/2020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8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A3264-3A5D-F84C-98BA-A821D07C0D94}"/>
              </a:ext>
            </a:extLst>
          </p:cNvPr>
          <p:cNvSpPr/>
          <p:nvPr/>
        </p:nvSpPr>
        <p:spPr>
          <a:xfrm>
            <a:off x="-1923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497305" y="451018"/>
            <a:ext cx="6561221" cy="44256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18" y="2963532"/>
            <a:ext cx="2690434" cy="24218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B605EE-3705-E248-AF8C-1D5AD28D43A3}"/>
              </a:ext>
            </a:extLst>
          </p:cNvPr>
          <p:cNvGrpSpPr/>
          <p:nvPr/>
        </p:nvGrpSpPr>
        <p:grpSpPr>
          <a:xfrm>
            <a:off x="730092" y="543620"/>
            <a:ext cx="3531807" cy="1631217"/>
            <a:chOff x="2149311" y="3497513"/>
            <a:chExt cx="3321303" cy="119281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D2670D-FE19-504E-A940-4427F3D24A55}"/>
                </a:ext>
              </a:extLst>
            </p:cNvPr>
            <p:cNvSpPr/>
            <p:nvPr/>
          </p:nvSpPr>
          <p:spPr>
            <a:xfrm>
              <a:off x="2149311" y="3619894"/>
              <a:ext cx="3321303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62C39A-22C9-7F44-A975-1A5B25AC65E1}"/>
                </a:ext>
              </a:extLst>
            </p:cNvPr>
            <p:cNvSpPr txBox="1"/>
            <p:nvPr/>
          </p:nvSpPr>
          <p:spPr>
            <a:xfrm>
              <a:off x="2165560" y="3497513"/>
              <a:ext cx="3305054" cy="1192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MEDICION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6B505-2D15-DC46-B4D8-03A572A05F33}"/>
              </a:ext>
            </a:extLst>
          </p:cNvPr>
          <p:cNvGrpSpPr/>
          <p:nvPr/>
        </p:nvGrpSpPr>
        <p:grpSpPr>
          <a:xfrm>
            <a:off x="730090" y="1809759"/>
            <a:ext cx="6012615" cy="1631216"/>
            <a:chOff x="2149311" y="3564510"/>
            <a:chExt cx="2549329" cy="1770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C874D-E8D2-3346-A10E-4A14DC716305}"/>
                </a:ext>
              </a:extLst>
            </p:cNvPr>
            <p:cNvSpPr/>
            <p:nvPr/>
          </p:nvSpPr>
          <p:spPr>
            <a:xfrm>
              <a:off x="2149311" y="3732989"/>
              <a:ext cx="2454754" cy="12763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F9ECE-CD24-3E4A-BCBB-96D257CED6D0}"/>
                </a:ext>
              </a:extLst>
            </p:cNvPr>
            <p:cNvSpPr txBox="1"/>
            <p:nvPr/>
          </p:nvSpPr>
          <p:spPr>
            <a:xfrm>
              <a:off x="2167906" y="3564510"/>
              <a:ext cx="2530734" cy="177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DEL RESULTADO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2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Satisfaction</a:t>
              </a: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1BC4CF-B685-B043-85A0-DF0E184F9DBF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23888E-9B06-8046-A2BE-6123694EE11E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5F3B9E-B896-7547-8FF3-C77E69DFE116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Feature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29B8A6F0-B0C1-B44D-8BDC-B0141804ACD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E3E67A30-883E-9442-9A67-BA9E2F50D834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49994304-6B00-2042-95C8-4ADD13CF470B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41051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5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D7C902-C963-884A-8E77-7FF50F8FFAE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66D111-90B8-9B4E-938B-E7D9939AEC9E}"/>
              </a:ext>
            </a:extLst>
          </p:cNvPr>
          <p:cNvGrpSpPr/>
          <p:nvPr/>
        </p:nvGrpSpPr>
        <p:grpSpPr>
          <a:xfrm>
            <a:off x="883471" y="1832350"/>
            <a:ext cx="5792732" cy="1662950"/>
            <a:chOff x="821477" y="1802051"/>
            <a:chExt cx="5792732" cy="16629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A1D98C-6844-1047-AE20-4C0289E1FAD6}"/>
                </a:ext>
              </a:extLst>
            </p:cNvPr>
            <p:cNvSpPr txBox="1"/>
            <p:nvPr/>
          </p:nvSpPr>
          <p:spPr>
            <a:xfrm>
              <a:off x="821477" y="1802051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Defect Trends</a:t>
              </a:r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5F898ECD-9A48-6344-B2A0-4E6E20AD0A1F}"/>
                </a:ext>
              </a:extLst>
            </p:cNvPr>
            <p:cNvSpPr/>
            <p:nvPr/>
          </p:nvSpPr>
          <p:spPr>
            <a:xfrm>
              <a:off x="2792914" y="2914811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D5DC2B01-F4DD-5542-A4AA-D948DBD925D5}"/>
                </a:ext>
              </a:extLst>
            </p:cNvPr>
            <p:cNvSpPr/>
            <p:nvPr/>
          </p:nvSpPr>
          <p:spPr>
            <a:xfrm>
              <a:off x="3442748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7F0C826D-9CAF-BE47-9C21-B43F1B78958E}"/>
                </a:ext>
              </a:extLst>
            </p:cNvPr>
            <p:cNvSpPr/>
            <p:nvPr/>
          </p:nvSpPr>
          <p:spPr>
            <a:xfrm>
              <a:off x="4092582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22749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7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Cost Ratio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01774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65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24A9FC-738A-E948-888B-574014D0927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C9FE46-1C12-1744-869F-2A1954FBBEB9}"/>
              </a:ext>
            </a:extLst>
          </p:cNvPr>
          <p:cNvGrpSpPr/>
          <p:nvPr/>
        </p:nvGrpSpPr>
        <p:grpSpPr>
          <a:xfrm>
            <a:off x="844726" y="1454260"/>
            <a:ext cx="5870221" cy="2419129"/>
            <a:chOff x="805982" y="1360938"/>
            <a:chExt cx="5870221" cy="2419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05982" y="1360938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A30269-D0EB-7B4C-B477-E01E4574E33E}"/>
                </a:ext>
              </a:extLst>
            </p:cNvPr>
            <p:cNvSpPr txBox="1"/>
            <p:nvPr/>
          </p:nvSpPr>
          <p:spPr>
            <a:xfrm>
              <a:off x="883471" y="140710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Installed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Version Index</a:t>
              </a: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3BDDDED-6802-4A40-9C6E-CE6DB781899E}"/>
                </a:ext>
              </a:extLst>
            </p:cNvPr>
            <p:cNvSpPr/>
            <p:nvPr/>
          </p:nvSpPr>
          <p:spPr>
            <a:xfrm>
              <a:off x="2743590" y="322987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CDC72D21-46AD-6F4E-8F0B-40421938DA7E}"/>
                </a:ext>
              </a:extLst>
            </p:cNvPr>
            <p:cNvSpPr/>
            <p:nvPr/>
          </p:nvSpPr>
          <p:spPr>
            <a:xfrm>
              <a:off x="3393424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32C05A21-B0BF-DC40-ADF2-E5DF56246586}"/>
                </a:ext>
              </a:extLst>
            </p:cNvPr>
            <p:cNvSpPr/>
            <p:nvPr/>
          </p:nvSpPr>
          <p:spPr>
            <a:xfrm>
              <a:off x="4043258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8380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EBD6-367D-D941-98BD-0EEFF9B8D9C8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ect">
            <a:avLst/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7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437" y="3324877"/>
            <a:ext cx="1377557" cy="570453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669" y="-324090"/>
            <a:ext cx="2268599" cy="2232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4029052" y="1366749"/>
            <a:ext cx="33053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es una organización de entrenamiento con sede en Holanda en una misión para ayudar a los profesionales a convertirse en facilitadores impresionantes de Scrum. Un facilitador de Scrum puede ser un maestro de Scrum, propietario de producto, desarrollador o líder. Los grandes facilitadores de Scrum entienden los valores y principios de Scrum y los usan para implementar eficazmente Scrum con sus equipos y organizaciones.</a:t>
            </a:r>
          </a:p>
          <a:p>
            <a:pPr algn="ctr"/>
            <a:endParaRPr lang="es-ES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es un socio de 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. Nuestras clases están acreditadas, siempre actualizadas, divertidas, super interactivas y siempre facilitado por dos formadores para maximizar sus objetivos de aprendizaje. Nuestros formadores son 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expertos experimentados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y formadores profesionales de 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certificados por 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con experiencia sustancial en la vida real en varios entornos.</a:t>
            </a:r>
            <a:endParaRPr lang="en-GB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123986" y="729912"/>
            <a:ext cx="35723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Este juego se basa en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Evidence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Based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Management (EBM). EBM es un marco empírico que las organizaciones pueden utilizar para ayudar a medir el valor (percibido) del producto y la forma en que entregan sus productos. Las mediciones pueden inspeccionarse para ayudar a maximizar el valor del producto y mejorar la forma de trabajar.</a:t>
            </a:r>
            <a:endParaRPr lang="en-NL" sz="1000" dirty="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11201" y="1893716"/>
            <a:ext cx="33053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Como facilitador de Scrum, coloque las cuatro Áreas de Valor Clave (KVA) en una fila en el suelo (Valor actual, Tiempo de Mercado, Capacidad de Innovar y Valor No Realizado). Explique cada KVA a los participantes.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Formar dos grupos y la mano de un grupo las tarjetas verdes Key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Value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Measures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(KVM) y el otro grupo los KVM púrpura restantes.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1: Invite a los grupos a discutir y poner los KVM bajo el KVA correcto.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2: Invite a ambos grupos a discutir sus resultados y adaptar sus cartas. Asegúrese de que al final de esta ronda, las tarjetas KVM estén bajo el KVA correcto.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3: Invite a los participantes a examinar individualmente los KVM y seleccionar un KVM que atrajo su atención. (En este momento también se puede elegir un KVM que no sea EBM)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4: Invite a los participantes en grupos de cuatro. Pida a cada participante que explique por qué eligió su KVM en particular y colabore en cómo implementarlo. (En el caso de medidas que no sean de MBE, preste atención a que estas no son métricas de vanidad y analice las posibles trampas)</a:t>
            </a:r>
            <a:endParaRPr lang="en-NL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294481" y="3895330"/>
            <a:ext cx="2771468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Obtenga más información sobre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Evidence-Based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Management (EBM) en 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http://scrum.org/EBM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</a:p>
          <a:p>
            <a:pPr algn="ctr"/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El juego Medición del resultado (v1.1) está licenciado bajo CC BY-NC-SA 4.0</a:t>
            </a: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Por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Traducido al español por Natalie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Stroud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5EE125-EFCC-F14F-8498-A6CD8EEF0F59}"/>
              </a:ext>
            </a:extLst>
          </p:cNvPr>
          <p:cNvSpPr txBox="1"/>
          <p:nvPr/>
        </p:nvSpPr>
        <p:spPr>
          <a:xfrm>
            <a:off x="40494" y="161565"/>
            <a:ext cx="3636065" cy="664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700" b="1" dirty="0">
                <a:latin typeface="Marvel" pitchFamily="2" charset="0"/>
              </a:rPr>
              <a:t>FACILITAR EL JUGO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/>
          <p:nvPr/>
        </p:nvCxnSpPr>
        <p:spPr>
          <a:xfrm>
            <a:off x="3779837" y="255722"/>
            <a:ext cx="0" cy="46804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9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1432609"/>
            <a:ext cx="6133762" cy="2462432"/>
            <a:chOff x="712955" y="1304786"/>
            <a:chExt cx="613376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1304786"/>
              <a:ext cx="613376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Build &amp; Integration Frequency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234181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4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1E2F49-79D9-654D-84E8-980E410AB36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DF2276-5808-9F42-974A-9B79EEF9C2B3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13E17C-AF64-BC4F-A603-A903BFA0E337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Production Incident Trends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860DBDB-BA47-8544-BC58-456770B104E0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FB62AE9-5D9E-124F-BC35-5C1D1284611C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B3BAEA11-DE27-5A43-A52B-2797F2B3B8F9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73922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9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Stabilization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Period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475620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42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0B7119-46D6-934D-A10A-C31C3851258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C7139-E4CC-0249-A499-0E262988B116}"/>
              </a:ext>
            </a:extLst>
          </p:cNvPr>
          <p:cNvGrpSpPr/>
          <p:nvPr/>
        </p:nvGrpSpPr>
        <p:grpSpPr>
          <a:xfrm>
            <a:off x="883471" y="1469755"/>
            <a:ext cx="5792732" cy="2388140"/>
            <a:chOff x="774982" y="1255092"/>
            <a:chExt cx="5792732" cy="23881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982" y="125509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Market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Share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7C660F0-503C-824F-97DD-6FA36AD93984}"/>
                </a:ext>
              </a:extLst>
            </p:cNvPr>
            <p:cNvSpPr/>
            <p:nvPr/>
          </p:nvSpPr>
          <p:spPr>
            <a:xfrm>
              <a:off x="2746419" y="3093042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70414D2-B124-9743-A6D0-2737D2448262}"/>
                </a:ext>
              </a:extLst>
            </p:cNvPr>
            <p:cNvSpPr/>
            <p:nvPr/>
          </p:nvSpPr>
          <p:spPr>
            <a:xfrm>
              <a:off x="3396253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E1169ED-2CAE-1D45-8F8D-63ED5DA0FEF2}"/>
                </a:ext>
              </a:extLst>
            </p:cNvPr>
            <p:cNvSpPr/>
            <p:nvPr/>
          </p:nvSpPr>
          <p:spPr>
            <a:xfrm>
              <a:off x="4046087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973939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0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6F9ED0-8896-C348-8ECD-EB10B5CD255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CF1BBE-48A2-F040-AB41-C9F9DEC44EAD}"/>
              </a:ext>
            </a:extLst>
          </p:cNvPr>
          <p:cNvGrpSpPr/>
          <p:nvPr/>
        </p:nvGrpSpPr>
        <p:grpSpPr>
          <a:xfrm>
            <a:off x="883471" y="1835527"/>
            <a:ext cx="5792732" cy="1656596"/>
            <a:chOff x="883470" y="2110622"/>
            <a:chExt cx="5792732" cy="16565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2110622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Cycle Time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C41DF258-6D21-B840-86DC-19E8E04FA91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FFD4314-8DB1-444D-9632-FAAF83C11092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D2A32A7C-993E-AC49-A11E-06BEAFE1C77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2123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656E71-C2B4-0F4F-93C2-2FE01E15243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Reveals the value that the product delivers to customers, today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7C9767-773C-644A-A638-0001139EE0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7ED43-6E86-FA4F-94F4-5B177664B785}"/>
              </a:ext>
            </a:extLst>
          </p:cNvPr>
          <p:cNvSpPr txBox="1"/>
          <p:nvPr/>
        </p:nvSpPr>
        <p:spPr>
          <a:xfrm>
            <a:off x="1092134" y="1887167"/>
            <a:ext cx="5451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0" dirty="0">
                <a:latin typeface="Marvel" pitchFamily="2" charset="0"/>
              </a:rPr>
              <a:t>CURRENT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91A28-9097-6F43-9DB2-81A447868F1E}"/>
              </a:ext>
            </a:extLst>
          </p:cNvPr>
          <p:cNvSpPr txBox="1"/>
          <p:nvPr/>
        </p:nvSpPr>
        <p:spPr>
          <a:xfrm>
            <a:off x="2076797" y="3029919"/>
            <a:ext cx="34820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Reveals the value that the product delivers to customers, today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05353" y="76975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86093" y="132509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05353" y="1880462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28076" y="2435818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199978" y="2991174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05353" y="354653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199426" y="410188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348208" y="76974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348208" y="132510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348396" y="188046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348208" y="2435817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348208" y="2991173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348208" y="354652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348207" y="410187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508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6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1845614"/>
            <a:ext cx="5792732" cy="1636421"/>
            <a:chOff x="883471" y="1743339"/>
            <a:chExt cx="5792732" cy="16364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743339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Time-to-Learn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091448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570727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Employee Satisfaction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44657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8B3ACB-CB70-4347-9147-436357820D7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ED8108-FDA4-3E46-8468-F32F3028F6A8}"/>
              </a:ext>
            </a:extLst>
          </p:cNvPr>
          <p:cNvGrpSpPr/>
          <p:nvPr/>
        </p:nvGrpSpPr>
        <p:grpSpPr>
          <a:xfrm>
            <a:off x="883471" y="1558795"/>
            <a:ext cx="5792732" cy="2210059"/>
            <a:chOff x="782731" y="1446612"/>
            <a:chExt cx="5792732" cy="22100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661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DD763D-2D80-0341-BBF5-1BE4D03E0B1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ACCB6B-E3C5-8144-96AD-E97A5E3DC292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1B2D85-6356-1D48-84DB-1B9F95F87B2E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50385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9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2B6B288-828A-D846-8E95-B2F336AC960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397E4D-2ECB-654A-BB42-052B09C60867}"/>
              </a:ext>
            </a:extLst>
          </p:cNvPr>
          <p:cNvGrpSpPr/>
          <p:nvPr/>
        </p:nvGrpSpPr>
        <p:grpSpPr>
          <a:xfrm>
            <a:off x="883471" y="1546873"/>
            <a:ext cx="5792732" cy="2233904"/>
            <a:chOff x="774780" y="1510232"/>
            <a:chExt cx="5792732" cy="22339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780" y="151023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Revenue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 Employee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8E95E7A-6367-B749-ACAD-56949AE74303}"/>
                </a:ext>
              </a:extLst>
            </p:cNvPr>
            <p:cNvSpPr/>
            <p:nvPr/>
          </p:nvSpPr>
          <p:spPr>
            <a:xfrm>
              <a:off x="3060712" y="337998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C293A5-2C2E-3443-937B-03168DEC64A0}"/>
                </a:ext>
              </a:extLst>
            </p:cNvPr>
            <p:cNvSpPr/>
            <p:nvPr/>
          </p:nvSpPr>
          <p:spPr>
            <a:xfrm>
              <a:off x="3489041" y="337998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7F1D3D-CBE3-504F-9E67-1287DBF150FF}"/>
                </a:ext>
              </a:extLst>
            </p:cNvPr>
            <p:cNvSpPr/>
            <p:nvPr/>
          </p:nvSpPr>
          <p:spPr>
            <a:xfrm>
              <a:off x="3917370" y="33799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507518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2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49ADBA-1AE9-C141-8203-41C8CCC32B2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8C2D97-B31F-A443-8C09-D7B033974E51}"/>
              </a:ext>
            </a:extLst>
          </p:cNvPr>
          <p:cNvGrpSpPr/>
          <p:nvPr/>
        </p:nvGrpSpPr>
        <p:grpSpPr>
          <a:xfrm>
            <a:off x="883471" y="1555830"/>
            <a:ext cx="5792732" cy="2215989"/>
            <a:chOff x="782731" y="1440682"/>
            <a:chExt cx="5792732" cy="22159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068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Frequency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DC8B98-F9B2-B546-8339-E15F909A01FB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F4DC01-F055-E849-8058-821EF6BF1903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2F621B-BF71-FC4A-ACB1-F4A7241545D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7694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8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EFFB25-8CDC-344F-8D02-155D09741218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BF3484-2EDD-8243-A82D-802F04ED2EA4}"/>
              </a:ext>
            </a:extLst>
          </p:cNvPr>
          <p:cNvGrpSpPr/>
          <p:nvPr/>
        </p:nvGrpSpPr>
        <p:grpSpPr>
          <a:xfrm>
            <a:off x="883471" y="1578674"/>
            <a:ext cx="5792732" cy="2170302"/>
            <a:chOff x="782731" y="1486369"/>
            <a:chExt cx="5792732" cy="21703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2FECD-DABB-1340-A5D4-C463C1035B75}"/>
                </a:ext>
              </a:extLst>
            </p:cNvPr>
            <p:cNvSpPr txBox="1"/>
            <p:nvPr/>
          </p:nvSpPr>
          <p:spPr>
            <a:xfrm>
              <a:off x="782731" y="1486369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Mean Time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to Repair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8E8937-97FF-8A41-884B-A7A96E7A9C01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E5CBEA-24C1-8B4D-9704-2307EEE7584C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09463A-E65F-694C-A72D-09FFCC04DDA8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9213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69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5568D5-D429-D947-80DE-2A5E309168B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0CBF-53CB-5E4B-8BAE-86214A958466}"/>
              </a:ext>
            </a:extLst>
          </p:cNvPr>
          <p:cNvGrpSpPr/>
          <p:nvPr/>
        </p:nvGrpSpPr>
        <p:grpSpPr>
          <a:xfrm>
            <a:off x="833101" y="1759598"/>
            <a:ext cx="5893472" cy="1808454"/>
            <a:chOff x="782731" y="1625580"/>
            <a:chExt cx="5893472" cy="18084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625580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7058D0-484F-7041-95AB-7E591285CA65}"/>
                </a:ext>
              </a:extLst>
            </p:cNvPr>
            <p:cNvSpPr txBox="1"/>
            <p:nvPr/>
          </p:nvSpPr>
          <p:spPr>
            <a:xfrm>
              <a:off x="782731" y="1978523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Lead Time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1EE0087-EF5B-A142-BB3A-13FB7CAF2828}"/>
                </a:ext>
              </a:extLst>
            </p:cNvPr>
            <p:cNvSpPr/>
            <p:nvPr/>
          </p:nvSpPr>
          <p:spPr>
            <a:xfrm>
              <a:off x="3068663" y="30698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1A41BCC-AB03-6A42-B29E-3A0767815FC9}"/>
                </a:ext>
              </a:extLst>
            </p:cNvPr>
            <p:cNvSpPr/>
            <p:nvPr/>
          </p:nvSpPr>
          <p:spPr>
            <a:xfrm>
              <a:off x="3496992" y="3069886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29B014-7DD0-B64E-8669-A34A658FB868}"/>
                </a:ext>
              </a:extLst>
            </p:cNvPr>
            <p:cNvSpPr/>
            <p:nvPr/>
          </p:nvSpPr>
          <p:spPr>
            <a:xfrm>
              <a:off x="3925321" y="3069885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52946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1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B154A9-2B4F-C842-8772-D900D2DC33D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0EEFF9-5BFF-0C4A-9481-A20BE579B4CB}"/>
              </a:ext>
            </a:extLst>
          </p:cNvPr>
          <p:cNvGrpSpPr/>
          <p:nvPr/>
        </p:nvGrpSpPr>
        <p:grpSpPr>
          <a:xfrm>
            <a:off x="883471" y="1610483"/>
            <a:ext cx="5792732" cy="2106683"/>
            <a:chOff x="782731" y="1549988"/>
            <a:chExt cx="5792732" cy="21066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AD8DD6-9A60-8743-8085-537BCCE56AB6}"/>
                </a:ext>
              </a:extLst>
            </p:cNvPr>
            <p:cNvSpPr txBox="1"/>
            <p:nvPr/>
          </p:nvSpPr>
          <p:spPr>
            <a:xfrm>
              <a:off x="782731" y="1549988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Innovation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Rate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43A664-9637-2F49-808D-9A2F1D875DB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FD1914-147A-814C-B2B8-1C48337415B1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3EDC96-8EC4-0B47-A041-3AFE2C68986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4246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20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07FA702-B549-8B47-B360-0598DD5BE11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70A03F-F298-AC40-99A9-F045809B2B77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On-Product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A0924D-78C5-5B47-B4BB-5D9CD1B268B3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5F616E-3884-194C-877E-D7A4DA555144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E613FD-056A-D343-BD9B-C709717234C2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61796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2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Technical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Debt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3962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0D1D70-D204-BF4A-9602-567DB820D549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42025-A047-8846-9CCB-E08050201251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FC67-B1A4-5B43-A920-875924D5B1D9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TIME TO 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2688F-2496-B440-A225-A32781C801C0}"/>
              </a:ext>
            </a:extLst>
          </p:cNvPr>
          <p:cNvSpPr txBox="1"/>
          <p:nvPr/>
        </p:nvSpPr>
        <p:spPr>
          <a:xfrm>
            <a:off x="1358653" y="2983424"/>
            <a:ext cx="4918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Expresses the organization’s ability to quickly deliver new capabilities, services, or products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14:cNvPr>
              <p14:cNvContentPartPr/>
              <p14:nvPr/>
            </p14:nvContentPartPr>
            <p14:xfrm>
              <a:off x="1426583" y="647501"/>
              <a:ext cx="68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583" y="638501"/>
                <a:ext cx="2448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B22E5B2-FA17-4B48-B310-B555E9419D05}"/>
              </a:ext>
            </a:extLst>
          </p:cNvPr>
          <p:cNvSpPr/>
          <p:nvPr/>
        </p:nvSpPr>
        <p:spPr>
          <a:xfrm>
            <a:off x="-216977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BCC1F-2516-0641-ACED-473982C4D4A6}"/>
              </a:ext>
            </a:extLst>
          </p:cNvPr>
          <p:cNvSpPr/>
          <p:nvPr/>
        </p:nvSpPr>
        <p:spPr>
          <a:xfrm>
            <a:off x="-216977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45A372-1A6E-B748-8D2B-273DBD603BC2}"/>
              </a:ext>
            </a:extLst>
          </p:cNvPr>
          <p:cNvSpPr/>
          <p:nvPr/>
        </p:nvSpPr>
        <p:spPr>
          <a:xfrm>
            <a:off x="-204735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B015A-14B7-254B-8260-ECA2B725362D}"/>
              </a:ext>
            </a:extLst>
          </p:cNvPr>
          <p:cNvSpPr/>
          <p:nvPr/>
        </p:nvSpPr>
        <p:spPr>
          <a:xfrm>
            <a:off x="-196141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FBD28-2840-F048-B334-97AD5F8308FD}"/>
              </a:ext>
            </a:extLst>
          </p:cNvPr>
          <p:cNvSpPr/>
          <p:nvPr/>
        </p:nvSpPr>
        <p:spPr>
          <a:xfrm>
            <a:off x="-196142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730787-7DEA-9F4E-B44A-D157DAD54A64}"/>
              </a:ext>
            </a:extLst>
          </p:cNvPr>
          <p:cNvSpPr/>
          <p:nvPr/>
        </p:nvSpPr>
        <p:spPr>
          <a:xfrm>
            <a:off x="-196142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A91956-9974-F341-8972-1220C4D250F4}"/>
              </a:ext>
            </a:extLst>
          </p:cNvPr>
          <p:cNvSpPr/>
          <p:nvPr/>
        </p:nvSpPr>
        <p:spPr>
          <a:xfrm>
            <a:off x="-196142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A7C0-8064-F14C-B970-177190F6A48A}"/>
              </a:ext>
            </a:extLst>
          </p:cNvPr>
          <p:cNvSpPr/>
          <p:nvPr/>
        </p:nvSpPr>
        <p:spPr>
          <a:xfrm>
            <a:off x="7343228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BB55B-2D0F-984C-B8F6-6220CB2433DB}"/>
              </a:ext>
            </a:extLst>
          </p:cNvPr>
          <p:cNvSpPr/>
          <p:nvPr/>
        </p:nvSpPr>
        <p:spPr>
          <a:xfrm>
            <a:off x="7343228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3BFDC5-8DCA-1648-A952-401D5F4F1B5B}"/>
              </a:ext>
            </a:extLst>
          </p:cNvPr>
          <p:cNvSpPr/>
          <p:nvPr/>
        </p:nvSpPr>
        <p:spPr>
          <a:xfrm>
            <a:off x="7355470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DF8339-A069-9444-95F6-AC27AB77D2DB}"/>
              </a:ext>
            </a:extLst>
          </p:cNvPr>
          <p:cNvSpPr/>
          <p:nvPr/>
        </p:nvSpPr>
        <p:spPr>
          <a:xfrm>
            <a:off x="7364064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16932-3C92-C244-B477-4F0E3EF33021}"/>
              </a:ext>
            </a:extLst>
          </p:cNvPr>
          <p:cNvSpPr/>
          <p:nvPr/>
        </p:nvSpPr>
        <p:spPr>
          <a:xfrm>
            <a:off x="7364063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A26D1F-2D34-8645-8A32-D647AFBDBC8A}"/>
              </a:ext>
            </a:extLst>
          </p:cNvPr>
          <p:cNvSpPr/>
          <p:nvPr/>
        </p:nvSpPr>
        <p:spPr>
          <a:xfrm>
            <a:off x="7364063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93D3F0-E97A-A344-A8BB-BE7CDB2E2253}"/>
              </a:ext>
            </a:extLst>
          </p:cNvPr>
          <p:cNvSpPr/>
          <p:nvPr/>
        </p:nvSpPr>
        <p:spPr>
          <a:xfrm>
            <a:off x="7364063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4348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616033-11DC-F247-B322-D23C66626F7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783B8A-057E-8847-A5F9-66E9C395C45B}"/>
              </a:ext>
            </a:extLst>
          </p:cNvPr>
          <p:cNvGrpSpPr/>
          <p:nvPr/>
        </p:nvGrpSpPr>
        <p:grpSpPr>
          <a:xfrm>
            <a:off x="883471" y="825139"/>
            <a:ext cx="5792732" cy="3677371"/>
            <a:chOff x="883471" y="673017"/>
            <a:chExt cx="5792732" cy="36773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883471" y="673017"/>
              <a:ext cx="579273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Active Code Branches / Time Spent Merging Branched Code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6CB132-B323-8640-8026-1DF125BD5E21}"/>
                </a:ext>
              </a:extLst>
            </p:cNvPr>
            <p:cNvSpPr/>
            <p:nvPr/>
          </p:nvSpPr>
          <p:spPr>
            <a:xfrm>
              <a:off x="3169403" y="3986241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8D3FA5-1ABC-BF4A-B070-B50AE6AAE754}"/>
                </a:ext>
              </a:extLst>
            </p:cNvPr>
            <p:cNvSpPr/>
            <p:nvPr/>
          </p:nvSpPr>
          <p:spPr>
            <a:xfrm>
              <a:off x="3597732" y="3986240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0A5B3C-4E14-2948-A0A7-F164D7F1B9A8}"/>
                </a:ext>
              </a:extLst>
            </p:cNvPr>
            <p:cNvSpPr/>
            <p:nvPr/>
          </p:nvSpPr>
          <p:spPr>
            <a:xfrm>
              <a:off x="4026061" y="398623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599582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21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C6D795-2973-C64C-A34B-F08AF4C232D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F62747-AE27-1345-A9B2-8EF946A58C98}"/>
              </a:ext>
            </a:extLst>
          </p:cNvPr>
          <p:cNvGrpSpPr/>
          <p:nvPr/>
        </p:nvGrpSpPr>
        <p:grpSpPr>
          <a:xfrm>
            <a:off x="883471" y="1181777"/>
            <a:ext cx="5792732" cy="2964095"/>
            <a:chOff x="782934" y="1099171"/>
            <a:chExt cx="5792732" cy="29640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27107-884A-6843-9E91-CBFCA3A06FE0}"/>
                </a:ext>
              </a:extLst>
            </p:cNvPr>
            <p:cNvSpPr txBox="1"/>
            <p:nvPr/>
          </p:nvSpPr>
          <p:spPr>
            <a:xfrm>
              <a:off x="782934" y="1099171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Spent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Context-Switching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2133D-821F-9042-82D2-7097BAB6F7A1}"/>
                </a:ext>
              </a:extLst>
            </p:cNvPr>
            <p:cNvSpPr/>
            <p:nvPr/>
          </p:nvSpPr>
          <p:spPr>
            <a:xfrm>
              <a:off x="3068866" y="369911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30F5A1-32AE-0446-A82F-EE66CBA81BB0}"/>
                </a:ext>
              </a:extLst>
            </p:cNvPr>
            <p:cNvSpPr/>
            <p:nvPr/>
          </p:nvSpPr>
          <p:spPr>
            <a:xfrm>
              <a:off x="3497195" y="369911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2F34D9-0C44-4542-A373-43230FF10FFA}"/>
                </a:ext>
              </a:extLst>
            </p:cNvPr>
            <p:cNvSpPr/>
            <p:nvPr/>
          </p:nvSpPr>
          <p:spPr>
            <a:xfrm>
              <a:off x="3925524" y="369911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47647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91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BFEE0C-2D0D-C841-B46A-26120CB54DE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C9E60C-7C58-D74A-8F1E-F55AF946FBDD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DDF276-A1EB-B640-B158-2553E38C161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or User Satisfaction Gap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680971-54DC-AD49-A5DC-1784704265CD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1EDF79-7F90-DB4F-BE6A-5DEC5CB5943E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D3F5F-1A0A-684B-95C0-7BC1EBF13377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0398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6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Ubuntu" panose="020B0504030602030204" pitchFamily="34" charset="0"/>
              </a:rPr>
              <a:t>No </a:t>
            </a:r>
            <a:r>
              <a:rPr lang="en-US" sz="5000" b="1" dirty="0" err="1">
                <a:latin typeface="Ubuntu" panose="020B0504030602030204" pitchFamily="34" charset="0"/>
              </a:rPr>
              <a:t>miden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producción</a:t>
            </a:r>
            <a:r>
              <a:rPr lang="en-NL" sz="5000" b="1" dirty="0">
                <a:latin typeface="Ubuntu" panose="020B0504030602030204" pitchFamily="34" charset="0"/>
              </a:rPr>
              <a:t>. </a:t>
            </a:r>
            <a:r>
              <a:rPr lang="en-US" sz="5000" b="1" dirty="0" err="1">
                <a:latin typeface="Ubuntu" panose="020B0504030602030204" pitchFamily="34" charset="0"/>
              </a:rPr>
              <a:t>Medir</a:t>
            </a:r>
            <a:r>
              <a:rPr lang="en-US" sz="5000" b="1" dirty="0">
                <a:latin typeface="Ubuntu" panose="020B0504030602030204" pitchFamily="34" charset="0"/>
              </a:rPr>
              <a:t> los </a:t>
            </a:r>
            <a:r>
              <a:rPr lang="en-US" sz="5000" b="1" dirty="0" err="1">
                <a:latin typeface="Ubuntu" panose="020B0504030602030204" pitchFamily="34" charset="0"/>
              </a:rPr>
              <a:t>resultados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980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5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0" b="1" dirty="0">
                <a:latin typeface="Ubuntu" panose="020B0504030602030204" pitchFamily="34" charset="0"/>
              </a:rPr>
              <a:t>No se trata de las métricas</a:t>
            </a:r>
            <a:r>
              <a:rPr lang="en-NL" sz="5000" b="1" dirty="0">
                <a:latin typeface="Ubuntu" panose="020B0504030602030204" pitchFamily="34" charset="0"/>
              </a:rPr>
              <a:t>, </a:t>
            </a:r>
            <a:r>
              <a:rPr lang="en-US" sz="5000" b="1" dirty="0" err="1">
                <a:latin typeface="Ubuntu" panose="020B0504030602030204" pitchFamily="34" charset="0"/>
              </a:rPr>
              <a:t>pero</a:t>
            </a:r>
            <a:r>
              <a:rPr lang="en-US" sz="5000" b="1" dirty="0">
                <a:latin typeface="Ubuntu" panose="020B0504030602030204" pitchFamily="34" charset="0"/>
              </a:rPr>
              <a:t> </a:t>
            </a:r>
            <a:r>
              <a:rPr lang="en-US" sz="5000" b="1" dirty="0" err="1">
                <a:latin typeface="Ubuntu" panose="020B0504030602030204" pitchFamily="34" charset="0"/>
              </a:rPr>
              <a:t>sobre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conversación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52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02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078775"/>
            <a:ext cx="69002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err="1">
                <a:latin typeface="Ubuntu" panose="020B0504030602030204" pitchFamily="34" charset="0"/>
              </a:rPr>
              <a:t>Aprende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más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sobre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NL" sz="5000" b="1" dirty="0">
                <a:latin typeface="Ubuntu" panose="020B0504030602030204" pitchFamily="34" charset="0"/>
              </a:rPr>
              <a:t>Evidence Based Management </a:t>
            </a:r>
            <a:r>
              <a:rPr lang="en-US" sz="5000" dirty="0" err="1">
                <a:latin typeface="Ubuntu" panose="020B0504030602030204" pitchFamily="34" charset="0"/>
              </a:rPr>
              <a:t>en</a:t>
            </a:r>
            <a:endParaRPr lang="en-NL" sz="5000" dirty="0">
              <a:latin typeface="Ubuntu" panose="020B0504030602030204" pitchFamily="34" charset="0"/>
            </a:endParaRPr>
          </a:p>
          <a:p>
            <a:pPr algn="ctr"/>
            <a:r>
              <a:rPr lang="en-NL" sz="5000" dirty="0">
                <a:latin typeface="Ubuntu" panose="020B0504030602030204" pitchFamily="34" charset="0"/>
              </a:rPr>
              <a:t>http://scrum.org/EBM</a:t>
            </a:r>
          </a:p>
        </p:txBody>
      </p:sp>
    </p:spTree>
    <p:extLst>
      <p:ext uri="{BB962C8B-B14F-4D97-AF65-F5344CB8AC3E}">
        <p14:creationId xmlns:p14="http://schemas.microsoft.com/office/powerpoint/2010/main" val="1377554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61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433485" y="173949"/>
            <a:ext cx="641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000" b="1" dirty="0">
                <a:latin typeface="Ubuntu" panose="020B0504030602030204" pitchFamily="34" charset="0"/>
              </a:rPr>
              <a:t>EBM suggested cheat sheet</a:t>
            </a:r>
            <a:endParaRPr lang="en-NL" sz="2000" dirty="0"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6441C-A641-EE43-B9CA-553BCAFDDCAF}"/>
              </a:ext>
            </a:extLst>
          </p:cNvPr>
          <p:cNvSpPr txBox="1"/>
          <p:nvPr/>
        </p:nvSpPr>
        <p:spPr>
          <a:xfrm>
            <a:off x="3501215" y="4821023"/>
            <a:ext cx="38100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Source: EBM guide, http://scrum.org/EBM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D75A12-8D57-1D4E-AB48-B43CCF0C5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4" y="3468669"/>
            <a:ext cx="3541363" cy="161998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ED4AB1-FB9F-6540-BB0C-BCEA676A3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81" y="652043"/>
            <a:ext cx="3467866" cy="2738642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E0C25F-91C9-5D48-B2A3-7EEADD781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634" y="652043"/>
            <a:ext cx="3669659" cy="3248182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60B376-714B-B14D-8396-DA0BFF861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1351" y="3943357"/>
            <a:ext cx="3628531" cy="8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76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3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124E1-646A-9D46-81BB-5DACA7B70E9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4C59E-773E-0543-8F8A-6757A8E8C1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8000">
              <a:solidFill>
                <a:schemeClr val="tx1"/>
              </a:solidFill>
              <a:latin typeface="Marvel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B1E5EE-4214-2641-9792-B49918F1B822}"/>
              </a:ext>
            </a:extLst>
          </p:cNvPr>
          <p:cNvGrpSpPr/>
          <p:nvPr/>
        </p:nvGrpSpPr>
        <p:grpSpPr>
          <a:xfrm>
            <a:off x="394567" y="1487920"/>
            <a:ext cx="8604506" cy="2181674"/>
            <a:chOff x="394567" y="1604155"/>
            <a:chExt cx="8604506" cy="21816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91C47-04B8-0743-AE33-CB32FB353B50}"/>
                </a:ext>
              </a:extLst>
            </p:cNvPr>
            <p:cNvSpPr txBox="1"/>
            <p:nvPr/>
          </p:nvSpPr>
          <p:spPr>
            <a:xfrm>
              <a:off x="394567" y="1604155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8000" dirty="0">
                  <a:latin typeface="Marvel" pitchFamily="2" charset="0"/>
                </a:rPr>
                <a:t>ABILITY TO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BBDDCE-EBBD-D74C-937F-BA4A04557A38}"/>
                </a:ext>
              </a:extLst>
            </p:cNvPr>
            <p:cNvSpPr txBox="1"/>
            <p:nvPr/>
          </p:nvSpPr>
          <p:spPr>
            <a:xfrm>
              <a:off x="2228533" y="2396953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8000" dirty="0">
                  <a:latin typeface="Marvel" pitchFamily="2" charset="0"/>
                </a:rPr>
                <a:t>INNOVATE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B753E-9424-544C-9E20-8CA17090EE73}"/>
                </a:ext>
              </a:extLst>
            </p:cNvPr>
            <p:cNvSpPr txBox="1"/>
            <p:nvPr/>
          </p:nvSpPr>
          <p:spPr>
            <a:xfrm>
              <a:off x="1931029" y="3385719"/>
              <a:ext cx="3697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Expresses the ability of a product development organization to </a:t>
              </a:r>
            </a:p>
            <a:p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deliver new capabilities that might better meet customer needs</a:t>
              </a:r>
              <a:endParaRPr lang="en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31391397-9583-1649-93D1-2E183E99AFBD}"/>
              </a:ext>
            </a:extLst>
          </p:cNvPr>
          <p:cNvSpPr/>
          <p:nvPr/>
        </p:nvSpPr>
        <p:spPr>
          <a:xfrm>
            <a:off x="-310936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4F6DD97-0D41-C643-8E3E-5ADC3418B8E1}"/>
              </a:ext>
            </a:extLst>
          </p:cNvPr>
          <p:cNvSpPr/>
          <p:nvPr/>
        </p:nvSpPr>
        <p:spPr>
          <a:xfrm>
            <a:off x="-310936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F6C5CDF-4B04-AC44-AA28-D34CE05B0F44}"/>
              </a:ext>
            </a:extLst>
          </p:cNvPr>
          <p:cNvSpPr/>
          <p:nvPr/>
        </p:nvSpPr>
        <p:spPr>
          <a:xfrm>
            <a:off x="-325465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BAB6629-BEA3-0F45-A825-3A147A0E6C5E}"/>
              </a:ext>
            </a:extLst>
          </p:cNvPr>
          <p:cNvSpPr/>
          <p:nvPr/>
        </p:nvSpPr>
        <p:spPr>
          <a:xfrm>
            <a:off x="-325465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817735-F14F-244E-AC4E-3B263439659D}"/>
              </a:ext>
            </a:extLst>
          </p:cNvPr>
          <p:cNvSpPr/>
          <p:nvPr/>
        </p:nvSpPr>
        <p:spPr>
          <a:xfrm>
            <a:off x="-310936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89E9E4-E8C3-984B-B1A5-338667B6F5B8}"/>
              </a:ext>
            </a:extLst>
          </p:cNvPr>
          <p:cNvSpPr/>
          <p:nvPr/>
        </p:nvSpPr>
        <p:spPr>
          <a:xfrm>
            <a:off x="-310936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48D87B3-342C-444A-BD91-1636DD89D64F}"/>
              </a:ext>
            </a:extLst>
          </p:cNvPr>
          <p:cNvSpPr/>
          <p:nvPr/>
        </p:nvSpPr>
        <p:spPr>
          <a:xfrm>
            <a:off x="7248741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F639FA-3E36-204F-A19D-618D4A34F9D9}"/>
              </a:ext>
            </a:extLst>
          </p:cNvPr>
          <p:cNvSpPr/>
          <p:nvPr/>
        </p:nvSpPr>
        <p:spPr>
          <a:xfrm>
            <a:off x="7248741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F1600DEA-971A-F144-A1D0-6A879217A7C9}"/>
              </a:ext>
            </a:extLst>
          </p:cNvPr>
          <p:cNvSpPr/>
          <p:nvPr/>
        </p:nvSpPr>
        <p:spPr>
          <a:xfrm>
            <a:off x="7234212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DCBD7D8-0ADD-5542-9CE4-CD377AAB9C5B}"/>
              </a:ext>
            </a:extLst>
          </p:cNvPr>
          <p:cNvSpPr/>
          <p:nvPr/>
        </p:nvSpPr>
        <p:spPr>
          <a:xfrm>
            <a:off x="7234212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9A096DC-C570-1844-8D1C-ADD73B48A244}"/>
              </a:ext>
            </a:extLst>
          </p:cNvPr>
          <p:cNvSpPr/>
          <p:nvPr/>
        </p:nvSpPr>
        <p:spPr>
          <a:xfrm>
            <a:off x="7248741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B33549E-9D5A-D34D-B74D-5EB0E0016B2C}"/>
              </a:ext>
            </a:extLst>
          </p:cNvPr>
          <p:cNvSpPr/>
          <p:nvPr/>
        </p:nvSpPr>
        <p:spPr>
          <a:xfrm>
            <a:off x="7248741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0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3240-90A9-2045-9B24-092DEDC3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2F0-3A96-5E4D-B754-B812A86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78E023-EBA1-A649-9F84-9426DC737C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6A24F-F843-6F43-B798-8E0A66AEBE9A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D77AE-9792-C547-90E9-C96C9012A78D}"/>
              </a:ext>
            </a:extLst>
          </p:cNvPr>
          <p:cNvSpPr txBox="1"/>
          <p:nvPr/>
        </p:nvSpPr>
        <p:spPr>
          <a:xfrm>
            <a:off x="1154265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UNREALIZED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83D89-81C5-A942-931B-F37B88051625}"/>
              </a:ext>
            </a:extLst>
          </p:cNvPr>
          <p:cNvSpPr txBox="1"/>
          <p:nvPr/>
        </p:nvSpPr>
        <p:spPr>
          <a:xfrm>
            <a:off x="1569862" y="2992265"/>
            <a:ext cx="4620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Suggests the potential future value that could be realized 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if the organization could perfectly meet the needs of all potential customers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77BC908-5A71-5648-86F4-1DD501B1A47A}"/>
              </a:ext>
            </a:extLst>
          </p:cNvPr>
          <p:cNvSpPr/>
          <p:nvPr/>
        </p:nvSpPr>
        <p:spPr>
          <a:xfrm>
            <a:off x="-263472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A52172E-44FE-964B-8A80-395B31A859C7}"/>
              </a:ext>
            </a:extLst>
          </p:cNvPr>
          <p:cNvSpPr/>
          <p:nvPr/>
        </p:nvSpPr>
        <p:spPr>
          <a:xfrm>
            <a:off x="-267574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EC8FA2-7049-534E-A372-EC6A91A4CE79}"/>
              </a:ext>
            </a:extLst>
          </p:cNvPr>
          <p:cNvSpPr/>
          <p:nvPr/>
        </p:nvSpPr>
        <p:spPr>
          <a:xfrm>
            <a:off x="-267574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718BA15D-DE98-8D43-9A3F-36F37A37AF2D}"/>
              </a:ext>
            </a:extLst>
          </p:cNvPr>
          <p:cNvSpPr/>
          <p:nvPr/>
        </p:nvSpPr>
        <p:spPr>
          <a:xfrm>
            <a:off x="-271676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EF61F84-17B4-324C-9CD3-E07B3D18F12C}"/>
              </a:ext>
            </a:extLst>
          </p:cNvPr>
          <p:cNvSpPr/>
          <p:nvPr/>
        </p:nvSpPr>
        <p:spPr>
          <a:xfrm>
            <a:off x="-269625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099D7E0-C13A-7847-84ED-EA0C5524E554}"/>
              </a:ext>
            </a:extLst>
          </p:cNvPr>
          <p:cNvSpPr/>
          <p:nvPr/>
        </p:nvSpPr>
        <p:spPr>
          <a:xfrm>
            <a:off x="-273727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20910FA-5581-F04C-9A39-2A4938FE8099}"/>
              </a:ext>
            </a:extLst>
          </p:cNvPr>
          <p:cNvSpPr/>
          <p:nvPr/>
        </p:nvSpPr>
        <p:spPr>
          <a:xfrm>
            <a:off x="-263472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BBDE08F-BA25-4943-9CD6-08F91133CB36}"/>
              </a:ext>
            </a:extLst>
          </p:cNvPr>
          <p:cNvSpPr/>
          <p:nvPr/>
        </p:nvSpPr>
        <p:spPr>
          <a:xfrm>
            <a:off x="7276165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FBA123F-FD40-8849-9469-AF75E6B929B7}"/>
              </a:ext>
            </a:extLst>
          </p:cNvPr>
          <p:cNvSpPr/>
          <p:nvPr/>
        </p:nvSpPr>
        <p:spPr>
          <a:xfrm>
            <a:off x="7272063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A5F73996-9447-1848-B658-78DFF6A9C779}"/>
              </a:ext>
            </a:extLst>
          </p:cNvPr>
          <p:cNvSpPr/>
          <p:nvPr/>
        </p:nvSpPr>
        <p:spPr>
          <a:xfrm>
            <a:off x="7272063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75693F2-68C2-3E4F-BA5E-B253F0E64904}"/>
              </a:ext>
            </a:extLst>
          </p:cNvPr>
          <p:cNvSpPr/>
          <p:nvPr/>
        </p:nvSpPr>
        <p:spPr>
          <a:xfrm>
            <a:off x="7267961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037A2A0-8D75-B940-835C-26E592882C69}"/>
              </a:ext>
            </a:extLst>
          </p:cNvPr>
          <p:cNvSpPr/>
          <p:nvPr/>
        </p:nvSpPr>
        <p:spPr>
          <a:xfrm>
            <a:off x="7270012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4ABA7B3-653A-E24D-B127-F6F5AEBE2C7B}"/>
              </a:ext>
            </a:extLst>
          </p:cNvPr>
          <p:cNvSpPr/>
          <p:nvPr/>
        </p:nvSpPr>
        <p:spPr>
          <a:xfrm>
            <a:off x="7265910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80F8705-E6AE-3E4B-9146-F98BFFE8E753}"/>
              </a:ext>
            </a:extLst>
          </p:cNvPr>
          <p:cNvSpPr/>
          <p:nvPr/>
        </p:nvSpPr>
        <p:spPr>
          <a:xfrm>
            <a:off x="7276165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3189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</TotalTime>
  <Words>662</Words>
  <Application>Microsoft Macintosh PowerPoint</Application>
  <PresentationFormat>Custom</PresentationFormat>
  <Paragraphs>78</Paragraphs>
  <Slides>64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Calibri</vt:lpstr>
      <vt:lpstr>Marvel</vt:lpstr>
      <vt:lpstr>Arial</vt:lpstr>
      <vt:lpstr>Ubuntu</vt:lpstr>
      <vt:lpstr>Ubuntu Light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Chee-Hong Hsia</dc:creator>
  <cp:lastModifiedBy>Sjoerd Kranendonk</cp:lastModifiedBy>
  <cp:revision>235</cp:revision>
  <dcterms:created xsi:type="dcterms:W3CDTF">2020-03-02T18:23:14Z</dcterms:created>
  <dcterms:modified xsi:type="dcterms:W3CDTF">2020-12-29T09:14:47Z</dcterms:modified>
</cp:coreProperties>
</file>